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7" r:id="rId11"/>
    <p:sldId id="264" r:id="rId12"/>
    <p:sldId id="265" r:id="rId13"/>
    <p:sldId id="266" r:id="rId14"/>
    <p:sldId id="267" r:id="rId15"/>
    <p:sldId id="274" r:id="rId16"/>
    <p:sldId id="268" r:id="rId17"/>
    <p:sldId id="275" r:id="rId18"/>
    <p:sldId id="276" r:id="rId19"/>
    <p:sldId id="270" r:id="rId20"/>
    <p:sldId id="269" r:id="rId21"/>
    <p:sldId id="271" r:id="rId22"/>
    <p:sldId id="272" r:id="rId23"/>
    <p:sldId id="278" r:id="rId24"/>
    <p:sldId id="273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22" y="4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BABDD96-ABFD-46FA-B6A6-FCC853AA758E}" type="datetimeFigureOut">
              <a:rPr lang="ru-RU" smtClean="0"/>
              <a:pPr/>
              <a:t>11.01.2014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EE17422-C636-43F2-939D-C0A8E53A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280920" cy="252028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Тема 1. Предмет, метод и задачи курса</a:t>
            </a:r>
            <a:r>
              <a:rPr lang="ru-RU" dirty="0">
                <a:latin typeface="Comic Sans MS" pitchFamily="66" charset="0"/>
              </a:rPr>
              <a:t/>
            </a:r>
            <a:br>
              <a:rPr lang="ru-RU" dirty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3429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196752"/>
            <a:ext cx="7128908" cy="463587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Следует констатировать, что в настоящее время Казахстан находится в переходном периоде, длительность и окончание которого предсказать практически невозможно. Этот период </a:t>
            </a:r>
            <a:r>
              <a:rPr lang="ru-RU" dirty="0" smtClean="0">
                <a:latin typeface="Comic Sans MS" pitchFamily="66" charset="0"/>
              </a:rPr>
              <a:t>характеризуется </a:t>
            </a:r>
            <a:r>
              <a:rPr lang="ru-RU" dirty="0">
                <a:latin typeface="Comic Sans MS" pitchFamily="66" charset="0"/>
              </a:rPr>
              <a:t>не только одновременным существованием </a:t>
            </a:r>
            <a:r>
              <a:rPr lang="ru-RU" dirty="0" smtClean="0">
                <a:latin typeface="Comic Sans MS" pitchFamily="66" charset="0"/>
              </a:rPr>
              <a:t>различных </a:t>
            </a:r>
            <a:r>
              <a:rPr lang="ru-RU" dirty="0">
                <a:latin typeface="Comic Sans MS" pitchFamily="66" charset="0"/>
              </a:rPr>
              <a:t>форм собственности, взаимодействия производительных сил и производственных отношений, но и отсутствием четко сформулированных идеологических установок. Это </a:t>
            </a:r>
            <a:r>
              <a:rPr lang="ru-RU" dirty="0" smtClean="0">
                <a:latin typeface="Comic Sans MS" pitchFamily="66" charset="0"/>
              </a:rPr>
              <a:t>обусловливает </a:t>
            </a:r>
            <a:r>
              <a:rPr lang="ru-RU" dirty="0">
                <a:latin typeface="Comic Sans MS" pitchFamily="66" charset="0"/>
              </a:rPr>
              <a:t>наличие в народном хозяйстве вообще и в сельском хозяйстве в частности элементов и плановой, и рыночной экономики.</a:t>
            </a:r>
          </a:p>
        </p:txBody>
      </p:sp>
    </p:spTree>
    <p:extLst>
      <p:ext uri="{BB962C8B-B14F-4D97-AF65-F5344CB8AC3E}">
        <p14:creationId xmlns:p14="http://schemas.microsoft.com/office/powerpoint/2010/main" xmlns="" val="643484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196752"/>
            <a:ext cx="7128908" cy="463587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Следовательно, можно сформулировать общее определение предмета науки «Экономические основы агробизнеса», уточнив его относительно предприятий различных форм </a:t>
            </a:r>
            <a:r>
              <a:rPr lang="ru-RU" dirty="0" smtClean="0">
                <a:latin typeface="Comic Sans MS" pitchFamily="66" charset="0"/>
              </a:rPr>
              <a:t>собственности:</a:t>
            </a:r>
          </a:p>
          <a:p>
            <a:pPr marL="68580" indent="0" algn="just">
              <a:buNone/>
            </a:pPr>
            <a:endParaRPr lang="ru-RU" dirty="0">
              <a:latin typeface="Comic Sans MS" pitchFamily="66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предметом организации сельскохозяйственного производства </a:t>
            </a:r>
            <a:r>
              <a:rPr lang="ru-RU" dirty="0">
                <a:latin typeface="Comic Sans MS" pitchFamily="66" charset="0"/>
              </a:rPr>
              <a:t>является изучение закономерностей развития производительных сил и производственных отношений сельскохозяйственного производства в их взаимодействии и взаимообусловленности с целью постоянного повышения эффективности </a:t>
            </a:r>
            <a:r>
              <a:rPr lang="ru-RU" dirty="0" smtClean="0">
                <a:latin typeface="Comic Sans MS" pitchFamily="66" charset="0"/>
              </a:rPr>
              <a:t>сельскохозяйственного </a:t>
            </a:r>
            <a:r>
              <a:rPr lang="ru-RU" dirty="0">
                <a:latin typeface="Comic Sans MS" pitchFamily="66" charset="0"/>
              </a:rPr>
              <a:t>производства;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1156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052736"/>
            <a:ext cx="7200915" cy="2160240"/>
          </a:xfrm>
        </p:spPr>
        <p:txBody>
          <a:bodyPr>
            <a:normAutofit fontScale="92500" lnSpcReduction="2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предметом организации сельскохозяйственного производства предприятий, основанных на государственной собственности</a:t>
            </a:r>
            <a:r>
              <a:rPr lang="ru-RU" dirty="0">
                <a:latin typeface="Comic Sans MS" pitchFamily="66" charset="0"/>
              </a:rPr>
              <a:t>, кроме того, является изучение организации и планирования деятельности </a:t>
            </a:r>
            <a:r>
              <a:rPr lang="ru-RU" dirty="0" smtClean="0">
                <a:latin typeface="Comic Sans MS" pitchFamily="66" charset="0"/>
              </a:rPr>
              <a:t>сельскохозяйственных </a:t>
            </a:r>
            <a:r>
              <a:rPr lang="ru-RU" dirty="0">
                <a:latin typeface="Comic Sans MS" pitchFamily="66" charset="0"/>
              </a:rPr>
              <a:t>предприятий нерыночных форм собственности;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29000"/>
            <a:ext cx="48768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1857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052736"/>
            <a:ext cx="7200800" cy="2664296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предметом организации сельскохозяйственного производства в части отношений, характерных для рыночной экономики</a:t>
            </a:r>
            <a:r>
              <a:rPr lang="ru-RU" b="1" dirty="0">
                <a:latin typeface="Comic Sans MS" pitchFamily="66" charset="0"/>
              </a:rPr>
              <a:t>, </a:t>
            </a:r>
            <a:r>
              <a:rPr lang="ru-RU" dirty="0" smtClean="0">
                <a:latin typeface="Comic Sans MS" pitchFamily="66" charset="0"/>
              </a:rPr>
              <a:t>является </a:t>
            </a:r>
            <a:r>
              <a:rPr lang="ru-RU" dirty="0">
                <a:latin typeface="Comic Sans MS" pitchFamily="66" charset="0"/>
              </a:rPr>
              <a:t>изучение организации и планирования деятельности </a:t>
            </a:r>
            <a:r>
              <a:rPr lang="ru-RU" dirty="0" smtClean="0">
                <a:latin typeface="Comic Sans MS" pitchFamily="66" charset="0"/>
              </a:rPr>
              <a:t>сельскохозяйственных </a:t>
            </a:r>
            <a:r>
              <a:rPr lang="ru-RU" dirty="0">
                <a:latin typeface="Comic Sans MS" pitchFamily="66" charset="0"/>
              </a:rPr>
              <a:t>предприятий, образованных на основе частной собственности, а также выявление факторов, обусловливающих оптимальное соотношение спроса и предложения на </a:t>
            </a:r>
            <a:r>
              <a:rPr lang="ru-RU" dirty="0" smtClean="0">
                <a:latin typeface="Comic Sans MS" pitchFamily="66" charset="0"/>
              </a:rPr>
              <a:t>сельскохозяйственную </a:t>
            </a:r>
            <a:r>
              <a:rPr lang="ru-RU" dirty="0">
                <a:latin typeface="Comic Sans MS" pitchFamily="66" charset="0"/>
              </a:rPr>
              <a:t>продукцию.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79588"/>
            <a:ext cx="3816424" cy="2657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45568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3"/>
            <a:ext cx="7704856" cy="3024336"/>
          </a:xfrm>
        </p:spPr>
        <p:txBody>
          <a:bodyPr>
            <a:normAutofit fontScale="92500"/>
          </a:bodyPr>
          <a:lstStyle/>
          <a:p>
            <a:pPr marL="68580" indent="0" algn="ctr">
              <a:buNone/>
            </a:pPr>
            <a:r>
              <a:rPr lang="ru-RU" b="1" dirty="0">
                <a:latin typeface="Comic Sans MS" pitchFamily="66" charset="0"/>
              </a:rPr>
              <a:t>Исходя из этого можно сформулировать и задачи курса.</a:t>
            </a:r>
          </a:p>
          <a:p>
            <a:pPr marL="68580" indent="0" algn="just">
              <a:buNone/>
            </a:pPr>
            <a:r>
              <a:rPr lang="ru-RU" b="1" dirty="0">
                <a:latin typeface="Comic Sans MS" pitchFamily="66" charset="0"/>
              </a:rPr>
              <a:t>Общие задачи</a:t>
            </a:r>
            <a:r>
              <a:rPr lang="ru-RU" b="1" dirty="0" smtClean="0">
                <a:latin typeface="Comic Sans MS" pitchFamily="66" charset="0"/>
              </a:rPr>
              <a:t>:</a:t>
            </a:r>
            <a:endParaRPr lang="ru-RU" b="1" dirty="0">
              <a:latin typeface="Comic Sans MS" pitchFamily="66" charset="0"/>
            </a:endParaRPr>
          </a:p>
          <a:p>
            <a:pPr lvl="0" algn="just"/>
            <a:r>
              <a:rPr lang="ru-RU" dirty="0">
                <a:latin typeface="Comic Sans MS" pitchFamily="66" charset="0"/>
              </a:rPr>
              <a:t>изучение факторов, влияющих на эффективность </a:t>
            </a:r>
            <a:r>
              <a:rPr lang="ru-RU" dirty="0" smtClean="0">
                <a:latin typeface="Comic Sans MS" pitchFamily="66" charset="0"/>
              </a:rPr>
              <a:t>производства </a:t>
            </a:r>
            <a:r>
              <a:rPr lang="ru-RU" dirty="0">
                <a:latin typeface="Comic Sans MS" pitchFamily="66" charset="0"/>
              </a:rPr>
              <a:t>сельскохозяйственной продукции;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изучение факторов, влияющих на соотношение спроса и предложения на рынке сельскохозяйственной продукции;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27579"/>
            <a:ext cx="290512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27579"/>
            <a:ext cx="2615465" cy="1959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Двойная стрелка влево/вправо 3"/>
          <p:cNvSpPr/>
          <p:nvPr/>
        </p:nvSpPr>
        <p:spPr>
          <a:xfrm>
            <a:off x="3851920" y="4584035"/>
            <a:ext cx="1944216" cy="792088"/>
          </a:xfrm>
          <a:prstGeom prst="leftRightArrow">
            <a:avLst>
              <a:gd name="adj1" fmla="val 28011"/>
              <a:gd name="adj2" fmla="val 568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62531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908720"/>
            <a:ext cx="7704972" cy="2664296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ru-RU" dirty="0">
                <a:latin typeface="Comic Sans MS" pitchFamily="66" charset="0"/>
              </a:rPr>
              <a:t>изучение методов оценки эффективности мероприятий, </a:t>
            </a:r>
            <a:r>
              <a:rPr lang="ru-RU" dirty="0" smtClean="0">
                <a:latin typeface="Comic Sans MS" pitchFamily="66" charset="0"/>
              </a:rPr>
              <a:t>направленных </a:t>
            </a:r>
            <a:r>
              <a:rPr lang="ru-RU" dirty="0">
                <a:latin typeface="Comic Sans MS" pitchFamily="66" charset="0"/>
              </a:rPr>
              <a:t>на рационализацию технологии и организации </a:t>
            </a:r>
            <a:r>
              <a:rPr lang="ru-RU" dirty="0" smtClean="0">
                <a:latin typeface="Comic Sans MS" pitchFamily="66" charset="0"/>
              </a:rPr>
              <a:t>сельскохозяйственного </a:t>
            </a:r>
            <a:r>
              <a:rPr lang="ru-RU" dirty="0">
                <a:latin typeface="Comic Sans MS" pitchFamily="66" charset="0"/>
              </a:rPr>
              <a:t>производства;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прогнозирование изменений структуры производства </a:t>
            </a:r>
            <a:r>
              <a:rPr lang="ru-RU" dirty="0" smtClean="0">
                <a:latin typeface="Comic Sans MS" pitchFamily="66" charset="0"/>
              </a:rPr>
              <a:t>исходя </a:t>
            </a:r>
            <a:r>
              <a:rPr lang="ru-RU" dirty="0">
                <a:latin typeface="Comic Sans MS" pitchFamily="66" charset="0"/>
              </a:rPr>
              <a:t>из тенденций развития техники и технологии;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573016"/>
            <a:ext cx="36195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333723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488832" cy="2088232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ru-RU" dirty="0">
                <a:latin typeface="Comic Sans MS" pitchFamily="66" charset="0"/>
              </a:rPr>
              <a:t>оценка социальных факторов сельскохозяйственного </a:t>
            </a:r>
            <a:r>
              <a:rPr lang="ru-RU" dirty="0" smtClean="0">
                <a:latin typeface="Comic Sans MS" pitchFamily="66" charset="0"/>
              </a:rPr>
              <a:t>производства - </a:t>
            </a:r>
            <a:r>
              <a:rPr lang="ru-RU" dirty="0">
                <a:latin typeface="Comic Sans MS" pitchFamily="66" charset="0"/>
              </a:rPr>
              <a:t>обеспеченности квалифицированной рабочей силой, уровня материального состояния и бытового обслуживания субъектов производственного процесса;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72814"/>
            <a:ext cx="4027729" cy="275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1297" y="3094582"/>
            <a:ext cx="3912022" cy="220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09960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704856" cy="2592287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ru-RU" dirty="0">
                <a:latin typeface="Comic Sans MS" pitchFamily="66" charset="0"/>
              </a:rPr>
              <a:t>определение и обоснование наиболее рациональных </a:t>
            </a:r>
            <a:r>
              <a:rPr lang="ru-RU" dirty="0" smtClean="0">
                <a:latin typeface="Comic Sans MS" pitchFamily="66" charset="0"/>
              </a:rPr>
              <a:t>технологических </a:t>
            </a:r>
            <a:r>
              <a:rPr lang="ru-RU" dirty="0">
                <a:latin typeface="Comic Sans MS" pitchFamily="66" charset="0"/>
              </a:rPr>
              <a:t>схем для конкретных сельскохозяйственных </a:t>
            </a:r>
            <a:r>
              <a:rPr lang="ru-RU" dirty="0" smtClean="0">
                <a:latin typeface="Comic Sans MS" pitchFamily="66" charset="0"/>
              </a:rPr>
              <a:t>предприятий </a:t>
            </a:r>
            <a:r>
              <a:rPr lang="ru-RU" dirty="0">
                <a:latin typeface="Comic Sans MS" pitchFamily="66" charset="0"/>
              </a:rPr>
              <a:t>в зависимости от организационно-правовой формы предприятия, его размера, географического расположения, преобладающих выращиваемых сельскохозяйственных культур (для растениеводческих хозяйств) или видов животных (для </a:t>
            </a:r>
            <a:r>
              <a:rPr lang="ru-RU" dirty="0" smtClean="0">
                <a:latin typeface="Comic Sans MS" pitchFamily="66" charset="0"/>
              </a:rPr>
              <a:t>животноводческих </a:t>
            </a:r>
            <a:r>
              <a:rPr lang="ru-RU" dirty="0">
                <a:latin typeface="Comic Sans MS" pitchFamily="66" charset="0"/>
              </a:rPr>
              <a:t>предприятий);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7032"/>
            <a:ext cx="3768080" cy="2508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3" y="3736978"/>
            <a:ext cx="3672408" cy="2488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6011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980729"/>
            <a:ext cx="7344932" cy="2304255"/>
          </a:xfrm>
        </p:spPr>
        <p:txBody>
          <a:bodyPr/>
          <a:lstStyle/>
          <a:p>
            <a:pPr lvl="0"/>
            <a:r>
              <a:rPr lang="ru-RU" dirty="0">
                <a:latin typeface="Comic Sans MS" pitchFamily="66" charset="0"/>
              </a:rPr>
              <a:t>оптимизация использования всех видов ресурсов </a:t>
            </a:r>
            <a:r>
              <a:rPr lang="ru-RU" dirty="0" smtClean="0">
                <a:latin typeface="Comic Sans MS" pitchFamily="66" charset="0"/>
              </a:rPr>
              <a:t>- материальных</a:t>
            </a:r>
            <a:r>
              <a:rPr lang="ru-RU" dirty="0">
                <a:latin typeface="Comic Sans MS" pitchFamily="66" charset="0"/>
              </a:rPr>
              <a:t>, трудовых, финансовых, а также земли как </a:t>
            </a:r>
            <a:r>
              <a:rPr lang="ru-RU" dirty="0" smtClean="0">
                <a:latin typeface="Comic Sans MS" pitchFamily="66" charset="0"/>
              </a:rPr>
              <a:t>специфического </a:t>
            </a:r>
            <a:r>
              <a:rPr lang="ru-RU" dirty="0">
                <a:latin typeface="Comic Sans MS" pitchFamily="66" charset="0"/>
              </a:rPr>
              <a:t>ресурса, характерного только для добывающих отраслей сферы производства.</a:t>
            </a: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30289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57811"/>
            <a:ext cx="3044201" cy="2028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509120"/>
            <a:ext cx="3019053" cy="2011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198936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908720"/>
            <a:ext cx="7344932" cy="5328592"/>
          </a:xfrm>
        </p:spPr>
        <p:txBody>
          <a:bodyPr>
            <a:normAutofit fontScale="92500" lnSpcReduction="20000"/>
          </a:bodyPr>
          <a:lstStyle/>
          <a:p>
            <a:pPr marL="68580" indent="0" algn="just">
              <a:buNone/>
            </a:pPr>
            <a:r>
              <a:rPr lang="ru-RU" b="1" dirty="0">
                <a:latin typeface="Comic Sans MS" pitchFamily="66" charset="0"/>
              </a:rPr>
              <a:t>Задачи в области организации сельскохозяйственного </a:t>
            </a:r>
            <a:r>
              <a:rPr lang="ru-RU" b="1" dirty="0" smtClean="0">
                <a:latin typeface="Comic Sans MS" pitchFamily="66" charset="0"/>
              </a:rPr>
              <a:t>производства</a:t>
            </a:r>
            <a:r>
              <a:rPr lang="ru-RU" b="1" dirty="0">
                <a:latin typeface="Comic Sans MS" pitchFamily="66" charset="0"/>
              </a:rPr>
              <a:t>, создаваемого на основе государственной: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изучение основных методов планирования производства;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оптимизация использования основных фондов и </a:t>
            </a:r>
            <a:r>
              <a:rPr lang="ru-RU" dirty="0" smtClean="0">
                <a:latin typeface="Comic Sans MS" pitchFamily="66" charset="0"/>
              </a:rPr>
              <a:t>нормируемых </a:t>
            </a:r>
            <a:r>
              <a:rPr lang="ru-RU" dirty="0">
                <a:latin typeface="Comic Sans MS" pitchFamily="66" charset="0"/>
              </a:rPr>
              <a:t>оборотных средств;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определение наиболее эффективной системы снабжения и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сбыта;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выявление неиспользуемых внутренних резервов всех видов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ресурсов;</a:t>
            </a:r>
          </a:p>
          <a:p>
            <a:pPr lvl="0" algn="just"/>
            <a:r>
              <a:rPr lang="ru-RU" dirty="0">
                <a:latin typeface="Comic Sans MS" pitchFamily="66" charset="0"/>
              </a:rPr>
              <a:t>обоснование необходимости и объемов развития социальной сферы, а также изучение влияния этого фактора на объем и эффективность сельскохозяйственного производства.</a:t>
            </a: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0086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340768"/>
            <a:ext cx="7200916" cy="3987805"/>
          </a:xfrm>
        </p:spPr>
        <p:txBody>
          <a:bodyPr/>
          <a:lstStyle/>
          <a:p>
            <a:pPr marL="68580" indent="0">
              <a:buNone/>
            </a:pP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Цель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: </a:t>
            </a:r>
            <a:r>
              <a:rPr lang="ru-RU" b="1" dirty="0">
                <a:latin typeface="Comic Sans MS" pitchFamily="66" charset="0"/>
              </a:rPr>
              <a:t>Дать представление о современной науке в системе экономических наук. Уточнить предмет, объект и методы ее познания. </a:t>
            </a:r>
          </a:p>
          <a:p>
            <a:pPr marL="68580" indent="0">
              <a:buNone/>
            </a:pPr>
            <a:r>
              <a:rPr lang="ru-RU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Перечень вопросов, выносимых для рассмотрения: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lvl="0"/>
            <a:r>
              <a:rPr lang="ru-RU" b="1" dirty="0">
                <a:latin typeface="Comic Sans MS" pitchFamily="66" charset="0"/>
              </a:rPr>
              <a:t>Предмет и задачи науки</a:t>
            </a:r>
          </a:p>
          <a:p>
            <a:pPr lvl="0"/>
            <a:r>
              <a:rPr lang="ru-RU" b="1" dirty="0">
                <a:latin typeface="Comic Sans MS" pitchFamily="66" charset="0"/>
              </a:rPr>
              <a:t>Метод науки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02710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4824536" cy="5472608"/>
          </a:xfrm>
        </p:spPr>
        <p:txBody>
          <a:bodyPr>
            <a:normAutofit fontScale="92500" lnSpcReduction="20000"/>
          </a:bodyPr>
          <a:lstStyle/>
          <a:p>
            <a:pPr marL="68580" indent="0" algn="just">
              <a:buNone/>
            </a:pPr>
            <a:r>
              <a:rPr lang="ru-RU" dirty="0">
                <a:latin typeface="Comic Sans MS" pitchFamily="66" charset="0"/>
              </a:rPr>
              <a:t>Задачи в области организации сельскохозяйственного </a:t>
            </a:r>
            <a:r>
              <a:rPr lang="ru-RU" dirty="0" smtClean="0">
                <a:latin typeface="Comic Sans MS" pitchFamily="66" charset="0"/>
              </a:rPr>
              <a:t>производства</a:t>
            </a:r>
            <a:r>
              <a:rPr lang="ru-RU" dirty="0">
                <a:latin typeface="Comic Sans MS" pitchFamily="66" charset="0"/>
              </a:rPr>
              <a:t>, основанного на частной собственности: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dirty="0">
                <a:latin typeface="Comic Sans MS" pitchFamily="66" charset="0"/>
              </a:rPr>
              <a:t>изучение производственных факторов, влияющих на </a:t>
            </a:r>
            <a:r>
              <a:rPr lang="ru-RU" dirty="0" smtClean="0">
                <a:latin typeface="Comic Sans MS" pitchFamily="66" charset="0"/>
              </a:rPr>
              <a:t>конкурентоспособность </a:t>
            </a:r>
            <a:r>
              <a:rPr lang="ru-RU" dirty="0">
                <a:latin typeface="Comic Sans MS" pitchFamily="66" charset="0"/>
              </a:rPr>
              <a:t>сельскохозяйственного предприятия (</a:t>
            </a:r>
            <a:r>
              <a:rPr lang="ru-RU" dirty="0" smtClean="0">
                <a:latin typeface="Comic Sans MS" pitchFamily="66" charset="0"/>
              </a:rPr>
              <a:t>увеличение </a:t>
            </a:r>
            <a:r>
              <a:rPr lang="ru-RU" dirty="0">
                <a:latin typeface="Comic Sans MS" pitchFamily="66" charset="0"/>
              </a:rPr>
              <a:t>спроса);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dirty="0">
                <a:latin typeface="Comic Sans MS" pitchFamily="66" charset="0"/>
              </a:rPr>
              <a:t>изучение основных принципов рыночного маркетинга и </a:t>
            </a:r>
            <a:r>
              <a:rPr lang="ru-RU" dirty="0" smtClean="0">
                <a:latin typeface="Comic Sans MS" pitchFamily="66" charset="0"/>
              </a:rPr>
              <a:t>рыночного </a:t>
            </a:r>
            <a:r>
              <a:rPr lang="ru-RU" dirty="0">
                <a:latin typeface="Comic Sans MS" pitchFamily="66" charset="0"/>
              </a:rPr>
              <a:t>менеджмента;</a:t>
            </a:r>
          </a:p>
          <a:p>
            <a:pPr lvl="0" algn="just">
              <a:buFont typeface="Wingdings" pitchFamily="2" charset="2"/>
              <a:buChar char="§"/>
            </a:pPr>
            <a:r>
              <a:rPr lang="ru-RU" dirty="0">
                <a:latin typeface="Comic Sans MS" pitchFamily="66" charset="0"/>
              </a:rPr>
              <a:t>изучение долгосрочных и краткосрочных тенденций спроса и предложения в области реализации сельскохозяйственной </a:t>
            </a:r>
            <a:r>
              <a:rPr lang="ru-RU" dirty="0" smtClean="0">
                <a:latin typeface="Comic Sans MS" pitchFamily="66" charset="0"/>
              </a:rPr>
              <a:t>продукции</a:t>
            </a:r>
            <a:r>
              <a:rPr lang="ru-RU" dirty="0">
                <a:latin typeface="Comic Sans MS" pitchFamily="66" charset="0"/>
              </a:rPr>
              <a:t>.</a:t>
            </a:r>
          </a:p>
          <a:p>
            <a:endParaRPr lang="ru-RU" dirty="0">
              <a:latin typeface="Comic Sans MS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36712"/>
            <a:ext cx="2520280" cy="521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306318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76672"/>
            <a:ext cx="4401053" cy="3508977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Метод научного исследования </a:t>
            </a:r>
            <a:r>
              <a:rPr lang="ru-RU" dirty="0">
                <a:latin typeface="Comic Sans MS" pitchFamily="66" charset="0"/>
              </a:rPr>
              <a:t>– это способ достижения цели, решения конкретной задачи, совокупность приемов или операций практического или теоретического освоения действительности.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499726"/>
            <a:ext cx="3125937" cy="466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6808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052737"/>
            <a:ext cx="7200916" cy="1224136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Основным методом науки «Экономические основы агробизнеса» по-прежнему является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диалектический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метод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. 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2936"/>
            <a:ext cx="285750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76707"/>
            <a:ext cx="2095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42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052736"/>
            <a:ext cx="7128792" cy="460851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Использование данного метода исследования </a:t>
            </a:r>
            <a:r>
              <a:rPr lang="ru-RU" dirty="0" smtClean="0">
                <a:latin typeface="Comic Sans MS" pitchFamily="66" charset="0"/>
              </a:rPr>
              <a:t>предполагает</a:t>
            </a:r>
            <a:r>
              <a:rPr lang="ru-RU" dirty="0">
                <a:latin typeface="Comic Sans MS" pitchFamily="66" charset="0"/>
              </a:rPr>
              <a:t>, что все события в производственной и антропогенной </a:t>
            </a:r>
            <a:r>
              <a:rPr lang="ru-RU" dirty="0" smtClean="0">
                <a:latin typeface="Comic Sans MS" pitchFamily="66" charset="0"/>
              </a:rPr>
              <a:t>деятельности </a:t>
            </a:r>
            <a:r>
              <a:rPr lang="ru-RU" dirty="0">
                <a:latin typeface="Comic Sans MS" pitchFamily="66" charset="0"/>
              </a:rPr>
              <a:t>рассматриваются в развитии и в неразрывной связи между причинами этих событий и их следствиями. Нетрудно убедиться, что такой метод не противоречит ни принципам </a:t>
            </a:r>
            <a:r>
              <a:rPr lang="ru-RU" dirty="0" smtClean="0">
                <a:latin typeface="Comic Sans MS" pitchFamily="66" charset="0"/>
              </a:rPr>
              <a:t>плановой</a:t>
            </a:r>
            <a:r>
              <a:rPr lang="ru-RU" dirty="0">
                <a:latin typeface="Comic Sans MS" pitchFamily="66" charset="0"/>
              </a:rPr>
              <a:t>, ни принципам рыночной экономики. Хотя следует </a:t>
            </a:r>
            <a:r>
              <a:rPr lang="ru-RU" dirty="0" smtClean="0">
                <a:latin typeface="Comic Sans MS" pitchFamily="66" charset="0"/>
              </a:rPr>
              <a:t>заметить</a:t>
            </a:r>
            <a:r>
              <a:rPr lang="ru-RU" dirty="0">
                <a:latin typeface="Comic Sans MS" pitchFamily="66" charset="0"/>
              </a:rPr>
              <a:t>, что рыночная экономика более широко рассматривает случайные события, а оценка вероятности их возникновения и влияния на экономическое и финансовое состояние </a:t>
            </a:r>
            <a:r>
              <a:rPr lang="ru-RU" dirty="0" smtClean="0">
                <a:latin typeface="Comic Sans MS" pitchFamily="66" charset="0"/>
              </a:rPr>
              <a:t>организации </a:t>
            </a:r>
            <a:r>
              <a:rPr lang="ru-RU" dirty="0">
                <a:latin typeface="Comic Sans MS" pitchFamily="66" charset="0"/>
              </a:rPr>
              <a:t>является основой теории рисков.</a:t>
            </a: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4077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052736"/>
            <a:ext cx="7632848" cy="477989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Кроме основного общего метода при изучении любой науки используются и специальные методы. При изучении </a:t>
            </a:r>
            <a:r>
              <a:rPr lang="ru-RU" dirty="0" smtClean="0">
                <a:latin typeface="Comic Sans MS" pitchFamily="66" charset="0"/>
              </a:rPr>
              <a:t>организации </a:t>
            </a:r>
            <a:r>
              <a:rPr lang="ru-RU" dirty="0">
                <a:latin typeface="Comic Sans MS" pitchFamily="66" charset="0"/>
              </a:rPr>
              <a:t>сельскохозяйственного производства широко </a:t>
            </a:r>
            <a:r>
              <a:rPr lang="ru-RU" dirty="0" smtClean="0">
                <a:latin typeface="Comic Sans MS" pitchFamily="66" charset="0"/>
              </a:rPr>
              <a:t>применяются </a:t>
            </a:r>
            <a:r>
              <a:rPr lang="ru-RU" dirty="0">
                <a:latin typeface="Comic Sans MS" pitchFamily="66" charset="0"/>
              </a:rPr>
              <a:t>следующие специальные методы: </a:t>
            </a:r>
            <a:r>
              <a:rPr lang="ru-RU" b="1" dirty="0" smtClean="0">
                <a:latin typeface="Comic Sans MS" pitchFamily="66" charset="0"/>
              </a:rPr>
              <a:t>экономико-математические</a:t>
            </a:r>
            <a:r>
              <a:rPr lang="ru-RU" b="1" dirty="0">
                <a:latin typeface="Comic Sans MS" pitchFamily="66" charset="0"/>
              </a:rPr>
              <a:t>, экономико-статистические, анализ и синтез, </a:t>
            </a:r>
            <a:r>
              <a:rPr lang="ru-RU" b="1" dirty="0" smtClean="0">
                <a:latin typeface="Comic Sans MS" pitchFamily="66" charset="0"/>
              </a:rPr>
              <a:t>экономический </a:t>
            </a:r>
            <a:r>
              <a:rPr lang="ru-RU" b="1" dirty="0">
                <a:latin typeface="Comic Sans MS" pitchFamily="66" charset="0"/>
              </a:rPr>
              <a:t>анализ, экспериментальные, абстрактно-логические и др.</a:t>
            </a:r>
          </a:p>
          <a:p>
            <a:pPr algn="just"/>
            <a:r>
              <a:rPr lang="ru-RU" dirty="0">
                <a:latin typeface="Comic Sans MS" pitchFamily="66" charset="0"/>
              </a:rPr>
              <a:t>Каждый из методов имеет свои достоинства и недостатки и в зависимости от целей исследования применяется </a:t>
            </a:r>
            <a:r>
              <a:rPr lang="ru-RU" dirty="0" smtClean="0">
                <a:latin typeface="Comic Sans MS" pitchFamily="66" charset="0"/>
              </a:rPr>
              <a:t>самостоятельно </a:t>
            </a:r>
            <a:r>
              <a:rPr lang="ru-RU" dirty="0">
                <a:latin typeface="Comic Sans MS" pitchFamily="66" charset="0"/>
              </a:rPr>
              <a:t>или в сочетании с другими.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8591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556792"/>
            <a:ext cx="7200916" cy="427583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b="1" u="sng" dirty="0">
                <a:latin typeface="Comic Sans MS" pitchFamily="66" charset="0"/>
              </a:rPr>
              <a:t>Контрольные вопросы для самопроверки.</a:t>
            </a:r>
            <a:endParaRPr lang="ru-RU" b="1" dirty="0">
              <a:latin typeface="Comic Sans MS" pitchFamily="66" charset="0"/>
            </a:endParaRPr>
          </a:p>
          <a:p>
            <a:r>
              <a:rPr lang="ru-RU" b="1" dirty="0">
                <a:latin typeface="Comic Sans MS" pitchFamily="66" charset="0"/>
              </a:rPr>
              <a:t>1. Что является предметом науки «Организация </a:t>
            </a:r>
            <a:r>
              <a:rPr lang="ru-RU" b="1" dirty="0" smtClean="0">
                <a:latin typeface="Comic Sans MS" pitchFamily="66" charset="0"/>
              </a:rPr>
              <a:t>сельскохозяйственного </a:t>
            </a:r>
            <a:r>
              <a:rPr lang="ru-RU" b="1" dirty="0">
                <a:latin typeface="Comic Sans MS" pitchFamily="66" charset="0"/>
              </a:rPr>
              <a:t>производства»?</a:t>
            </a:r>
          </a:p>
          <a:p>
            <a:r>
              <a:rPr lang="ru-RU" b="1" dirty="0">
                <a:latin typeface="Comic Sans MS" pitchFamily="66" charset="0"/>
              </a:rPr>
              <a:t>2. Назовите задачи науки.</a:t>
            </a:r>
          </a:p>
          <a:p>
            <a:r>
              <a:rPr lang="ru-RU" b="1" dirty="0">
                <a:latin typeface="Comic Sans MS" pitchFamily="66" charset="0"/>
              </a:rPr>
              <a:t>3. Какие методы используются при изучении организации сельскохозяйственного производства?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39010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836712"/>
            <a:ext cx="4680519" cy="518457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Общепринятое определение науки формулируется </a:t>
            </a:r>
            <a:r>
              <a:rPr lang="ru-RU" dirty="0" smtClean="0">
                <a:latin typeface="Comic Sans MS" pitchFamily="66" charset="0"/>
              </a:rPr>
              <a:t>следующим </a:t>
            </a:r>
            <a:r>
              <a:rPr lang="ru-RU" dirty="0">
                <a:latin typeface="Comic Sans MS" pitchFamily="66" charset="0"/>
              </a:rPr>
              <a:t>образом: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наука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-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это сфера человеческой деятельности, функцией которой является выработка и теоретическая </a:t>
            </a: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систематизация </a:t>
            </a:r>
            <a:r>
              <a:rPr lang="ru-RU" b="1" dirty="0">
                <a:solidFill>
                  <a:srgbClr val="FF0000"/>
                </a:solidFill>
                <a:latin typeface="Comic Sans MS" pitchFamily="66" charset="0"/>
              </a:rPr>
              <a:t>объективных знаний о действительности.</a:t>
            </a:r>
          </a:p>
          <a:p>
            <a:pPr algn="just"/>
            <a:r>
              <a:rPr lang="ru-RU" dirty="0">
                <a:latin typeface="Comic Sans MS" pitchFamily="66" charset="0"/>
              </a:rPr>
              <a:t>Система наук делится на науки естественные, общественные, технические.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052736"/>
            <a:ext cx="318085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881156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836712"/>
            <a:ext cx="7776864" cy="554461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В свою очередь, составной частью общественных наук </a:t>
            </a:r>
            <a:r>
              <a:rPr lang="ru-RU" dirty="0" smtClean="0">
                <a:latin typeface="Comic Sans MS" pitchFamily="66" charset="0"/>
              </a:rPr>
              <a:t>является </a:t>
            </a:r>
            <a:r>
              <a:rPr lang="ru-RU" dirty="0">
                <a:latin typeface="Comic Sans MS" pitchFamily="66" charset="0"/>
              </a:rPr>
              <a:t>группа, называемая «экономические науки». К их числу, в частности, относятся</a:t>
            </a:r>
            <a:r>
              <a:rPr lang="ru-RU" dirty="0" smtClean="0">
                <a:latin typeface="Comic Sans MS" pitchFamily="66" charset="0"/>
              </a:rPr>
              <a:t>: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 smtClean="0">
                <a:latin typeface="Comic Sans MS" pitchFamily="66" charset="0"/>
              </a:rPr>
              <a:t>экономическая </a:t>
            </a:r>
            <a:r>
              <a:rPr lang="ru-RU" dirty="0">
                <a:latin typeface="Comic Sans MS" pitchFamily="66" charset="0"/>
              </a:rPr>
              <a:t>теория;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>
                <a:latin typeface="Comic Sans MS" pitchFamily="66" charset="0"/>
              </a:rPr>
              <a:t>история народного хозяйства;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>
                <a:latin typeface="Comic Sans MS" pitchFamily="66" charset="0"/>
              </a:rPr>
              <a:t>история экономической мысли;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>
                <a:latin typeface="Comic Sans MS" pitchFamily="66" charset="0"/>
              </a:rPr>
              <a:t>планирование народного хозяйства (в настоящее время </a:t>
            </a:r>
            <a:r>
              <a:rPr lang="ru-RU" dirty="0" smtClean="0">
                <a:latin typeface="Comic Sans MS" pitchFamily="66" charset="0"/>
              </a:rPr>
              <a:t>импульс </a:t>
            </a:r>
            <a:r>
              <a:rPr lang="ru-RU" dirty="0">
                <a:latin typeface="Comic Sans MS" pitchFamily="66" charset="0"/>
              </a:rPr>
              <a:t>к развитию данной науки существенно ослабел по </a:t>
            </a:r>
            <a:r>
              <a:rPr lang="ru-RU" dirty="0" smtClean="0">
                <a:latin typeface="Comic Sans MS" pitchFamily="66" charset="0"/>
              </a:rPr>
              <a:t>сравнению </a:t>
            </a:r>
            <a:r>
              <a:rPr lang="ru-RU" dirty="0">
                <a:latin typeface="Comic Sans MS" pitchFamily="66" charset="0"/>
              </a:rPr>
              <a:t>с периодом плановой экономики);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>
                <a:latin typeface="Comic Sans MS" pitchFamily="66" charset="0"/>
              </a:rPr>
              <a:t>управление производством (в последнее время используется и другое название </a:t>
            </a:r>
            <a:r>
              <a:rPr lang="ru-RU" dirty="0" smtClean="0">
                <a:latin typeface="Comic Sans MS" pitchFamily="66" charset="0"/>
              </a:rPr>
              <a:t>- </a:t>
            </a:r>
            <a:r>
              <a:rPr lang="ru-RU" dirty="0">
                <a:latin typeface="Comic Sans MS" pitchFamily="66" charset="0"/>
              </a:rPr>
              <a:t>«производственный менеджмент», причем разница не только в названиях, но и в методологических </a:t>
            </a:r>
            <a:r>
              <a:rPr lang="ru-RU" dirty="0" smtClean="0">
                <a:latin typeface="Comic Sans MS" pitchFamily="66" charset="0"/>
              </a:rPr>
              <a:t>подходах </a:t>
            </a:r>
            <a:r>
              <a:rPr lang="ru-RU" dirty="0">
                <a:latin typeface="Comic Sans MS" pitchFamily="66" charset="0"/>
              </a:rPr>
              <a:t>к изучению);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>
                <a:latin typeface="Comic Sans MS" pitchFamily="66" charset="0"/>
              </a:rPr>
              <a:t>организация производства; экономическая статистика; финансы и кредит; экономика труда;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dirty="0">
                <a:latin typeface="Comic Sans MS" pitchFamily="66" charset="0"/>
              </a:rPr>
              <a:t>экономика отраслей народного хозяйства. </a:t>
            </a:r>
          </a:p>
          <a:p>
            <a:pPr algn="just"/>
            <a:endParaRPr lang="ru-RU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3901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92697"/>
            <a:ext cx="7848872" cy="3024335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Таким образом, организация сельского хозяйства является экономической наукой, относимой к группе общественных наук. Любая наука должна раскрывать и объяснять </a:t>
            </a:r>
            <a:r>
              <a:rPr lang="ru-RU" dirty="0" smtClean="0">
                <a:latin typeface="Comic Sans MS" pitchFamily="66" charset="0"/>
              </a:rPr>
              <a:t>закономерности</a:t>
            </a:r>
            <a:r>
              <a:rPr lang="ru-RU" dirty="0">
                <a:latin typeface="Comic Sans MS" pitchFamily="66" charset="0"/>
              </a:rPr>
              <a:t>, специфические для данной отрасли человеческого знания. Экономические основы агробизнеса изучают </a:t>
            </a:r>
            <a:r>
              <a:rPr lang="ru-RU" dirty="0" smtClean="0">
                <a:latin typeface="Comic Sans MS" pitchFamily="66" charset="0"/>
              </a:rPr>
              <a:t>закономерности</a:t>
            </a:r>
            <a:r>
              <a:rPr lang="ru-RU" dirty="0">
                <a:latin typeface="Comic Sans MS" pitchFamily="66" charset="0"/>
              </a:rPr>
              <a:t>, присущие хозяйственной деятельности вообще и процессу производства в частности. На основании знаний, полученных при изучении и обобщении этих закономерностей, формируется модель производственного процесса.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49335"/>
            <a:ext cx="6088013" cy="290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99128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3429000"/>
            <a:ext cx="7857321" cy="3039604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Для определения целей и задач, стоящих перед наукой, </a:t>
            </a:r>
            <a:r>
              <a:rPr lang="ru-RU" dirty="0" smtClean="0">
                <a:latin typeface="Comic Sans MS" pitchFamily="66" charset="0"/>
              </a:rPr>
              <a:t>необходимо </a:t>
            </a:r>
            <a:r>
              <a:rPr lang="ru-RU" dirty="0">
                <a:latin typeface="Comic Sans MS" pitchFamily="66" charset="0"/>
              </a:rPr>
              <a:t>определить </a:t>
            </a:r>
            <a:r>
              <a:rPr lang="ru-RU" b="1" dirty="0">
                <a:latin typeface="Comic Sans MS" pitchFamily="66" charset="0"/>
              </a:rPr>
              <a:t>объект</a:t>
            </a:r>
            <a:r>
              <a:rPr lang="ru-RU" i="1" dirty="0">
                <a:latin typeface="Comic Sans MS" pitchFamily="66" charset="0"/>
              </a:rPr>
              <a:t> </a:t>
            </a:r>
            <a:r>
              <a:rPr lang="ru-RU" dirty="0">
                <a:latin typeface="Comic Sans MS" pitchFamily="66" charset="0"/>
              </a:rPr>
              <a:t>изучения. В условиях рыночной </a:t>
            </a:r>
            <a:r>
              <a:rPr lang="ru-RU" dirty="0" smtClean="0">
                <a:latin typeface="Comic Sans MS" pitchFamily="66" charset="0"/>
              </a:rPr>
              <a:t>деятельности </a:t>
            </a:r>
            <a:r>
              <a:rPr lang="ru-RU" dirty="0">
                <a:latin typeface="Comic Sans MS" pitchFamily="66" charset="0"/>
              </a:rPr>
              <a:t>основным видом производственной деятельности является предпринимательская, т.е. деятельность, </a:t>
            </a:r>
            <a:r>
              <a:rPr lang="ru-RU" dirty="0" smtClean="0">
                <a:latin typeface="Comic Sans MS" pitchFamily="66" charset="0"/>
              </a:rPr>
              <a:t>направленная </a:t>
            </a:r>
            <a:r>
              <a:rPr lang="ru-RU" dirty="0">
                <a:latin typeface="Comic Sans MS" pitchFamily="66" charset="0"/>
              </a:rPr>
              <a:t>на систематическое получение прибыли.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3744416" cy="274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67115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3580" y="692696"/>
            <a:ext cx="7776864" cy="2232248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Следовательно, объектом науки «Экономические основы агробизнеса» должна являться хозяйственная единица, в рамках </a:t>
            </a:r>
            <a:r>
              <a:rPr lang="ru-RU" dirty="0" smtClean="0">
                <a:latin typeface="Comic Sans MS" pitchFamily="66" charset="0"/>
              </a:rPr>
              <a:t>которой </a:t>
            </a:r>
            <a:r>
              <a:rPr lang="ru-RU" dirty="0">
                <a:latin typeface="Comic Sans MS" pitchFamily="66" charset="0"/>
              </a:rPr>
              <a:t>может быть организован в определенной степени полный производственный цикл, заканчивающийся формированием финансовых результатов. Такой единицей является </a:t>
            </a:r>
            <a:r>
              <a:rPr lang="ru-RU" dirty="0" smtClean="0">
                <a:latin typeface="Comic Sans MS" pitchFamily="66" charset="0"/>
              </a:rPr>
              <a:t>сельскохозяйственное </a:t>
            </a:r>
            <a:r>
              <a:rPr lang="ru-RU" dirty="0">
                <a:latin typeface="Comic Sans MS" pitchFamily="66" charset="0"/>
              </a:rPr>
              <a:t>предприятие.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2"/>
            <a:ext cx="3962622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996952"/>
            <a:ext cx="37204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2795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836712"/>
            <a:ext cx="4320596" cy="499591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Закономерности организации </a:t>
            </a:r>
            <a:r>
              <a:rPr lang="ru-RU" dirty="0" smtClean="0">
                <a:latin typeface="Comic Sans MS" pitchFamily="66" charset="0"/>
              </a:rPr>
              <a:t>сельскохозяйственной </a:t>
            </a:r>
            <a:r>
              <a:rPr lang="ru-RU" dirty="0">
                <a:latin typeface="Comic Sans MS" pitchFamily="66" charset="0"/>
              </a:rPr>
              <a:t>отрасли или структурных подразделений </a:t>
            </a:r>
            <a:r>
              <a:rPr lang="ru-RU" dirty="0" smtClean="0">
                <a:latin typeface="Comic Sans MS" pitchFamily="66" charset="0"/>
              </a:rPr>
              <a:t>сельскохозяйственных </a:t>
            </a:r>
            <a:r>
              <a:rPr lang="ru-RU" dirty="0">
                <a:latin typeface="Comic Sans MS" pitchFamily="66" charset="0"/>
              </a:rPr>
              <a:t>предприятий также исследуются в процессе изучения организации сельскохозяйственного производства, но только постольку, поскольку этого требует определение </a:t>
            </a:r>
            <a:r>
              <a:rPr lang="ru-RU" dirty="0" smtClean="0">
                <a:latin typeface="Comic Sans MS" pitchFamily="66" charset="0"/>
              </a:rPr>
              <a:t>основных </a:t>
            </a:r>
            <a:r>
              <a:rPr lang="ru-RU" dirty="0">
                <a:latin typeface="Comic Sans MS" pitchFamily="66" charset="0"/>
              </a:rPr>
              <a:t>закономерностей развития основного объекта.</a:t>
            </a:r>
          </a:p>
          <a:p>
            <a:endParaRPr lang="ru-RU" dirty="0"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56992"/>
            <a:ext cx="2929508" cy="228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80728"/>
            <a:ext cx="2929508" cy="207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38652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052736"/>
            <a:ext cx="3672408" cy="511256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latin typeface="Comic Sans MS" pitchFamily="66" charset="0"/>
              </a:rPr>
              <a:t>Одним из существенных факторов, определяющих как предмет, так и метод любой общественной науки (в отличие от естественных и технических), является господствующая в данном государстве идеология и, как следствие, проводимая этим государством внутренняя и внешняя политика.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3809" y="990870"/>
            <a:ext cx="298113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189" y="3501008"/>
            <a:ext cx="3312369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97805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129</TotalTime>
  <Words>1056</Words>
  <Application>Microsoft Office PowerPoint</Application>
  <PresentationFormat>Экран (4:3)</PresentationFormat>
  <Paragraphs>56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Остин</vt:lpstr>
      <vt:lpstr>Тема 1. Предмет, метод и задачи курса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1. Предмет, метод и задачи курса </dc:title>
  <dc:creator>Admin</dc:creator>
  <cp:lastModifiedBy>Оля</cp:lastModifiedBy>
  <cp:revision>18</cp:revision>
  <dcterms:created xsi:type="dcterms:W3CDTF">2013-10-29T00:54:24Z</dcterms:created>
  <dcterms:modified xsi:type="dcterms:W3CDTF">2014-01-11T03:07:36Z</dcterms:modified>
</cp:coreProperties>
</file>